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1" r:id="rId18"/>
    <p:sldId id="272" r:id="rId19"/>
    <p:sldId id="273" r:id="rId20"/>
    <p:sldId id="274" r:id="rId21"/>
    <p:sldId id="275" r:id="rId22"/>
    <p:sldId id="276" r:id="rId23"/>
    <p:sldId id="277" r:id="rId24"/>
    <p:sldId id="278" r:id="rId25"/>
    <p:sldId id="279" r:id="rId26"/>
    <p:sldId id="280"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75278" autoAdjust="0"/>
  </p:normalViewPr>
  <p:slideViewPr>
    <p:cSldViewPr snapToGrid="0">
      <p:cViewPr varScale="1">
        <p:scale>
          <a:sx n="62" d="100"/>
          <a:sy n="62" d="100"/>
        </p:scale>
        <p:origin x="52"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D64F2-7794-4A14-8FA7-D03B275DBDCC}" type="datetimeFigureOut">
              <a:rPr lang="en-US" smtClean="0"/>
              <a:t>2/18/2021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4455A-94B0-4BEE-9624-6FF1EB04A047}" type="slidenum">
              <a:rPr lang="en-US" smtClean="0"/>
              <a:t>‹#›</a:t>
            </a:fld>
            <a:endParaRPr lang="en-US"/>
          </a:p>
        </p:txBody>
      </p:sp>
    </p:spTree>
    <p:extLst>
      <p:ext uri="{BB962C8B-B14F-4D97-AF65-F5344CB8AC3E}">
        <p14:creationId xmlns:p14="http://schemas.microsoft.com/office/powerpoint/2010/main" val="1342234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proposal</a:t>
            </a:r>
            <a:r>
              <a:rPr lang="en-US" baseline="0" dirty="0" smtClean="0"/>
              <a:t> is to attain sustainable energy efficiency methods for hospital buildings. </a:t>
            </a:r>
            <a:endParaRPr lang="en-US" dirty="0"/>
          </a:p>
        </p:txBody>
      </p:sp>
      <p:sp>
        <p:nvSpPr>
          <p:cNvPr id="4" name="Slide Number Placeholder 3"/>
          <p:cNvSpPr>
            <a:spLocks noGrp="1"/>
          </p:cNvSpPr>
          <p:nvPr>
            <p:ph type="sldNum" sz="quarter" idx="10"/>
          </p:nvPr>
        </p:nvSpPr>
        <p:spPr/>
        <p:txBody>
          <a:bodyPr/>
          <a:lstStyle/>
          <a:p>
            <a:fld id="{E9E4455A-94B0-4BEE-9624-6FF1EB04A047}" type="slidenum">
              <a:rPr lang="en-US" smtClean="0"/>
              <a:t>2</a:t>
            </a:fld>
            <a:endParaRPr lang="en-US"/>
          </a:p>
        </p:txBody>
      </p:sp>
    </p:spTree>
    <p:extLst>
      <p:ext uri="{BB962C8B-B14F-4D97-AF65-F5344CB8AC3E}">
        <p14:creationId xmlns:p14="http://schemas.microsoft.com/office/powerpoint/2010/main" val="1187730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Energy efficiency</a:t>
            </a:r>
            <a:r>
              <a:rPr lang="en-US" baseline="0" dirty="0" smtClean="0"/>
              <a:t> reduces the cost of energy by a great margin. This can be reflected in a reduced cost of operations. Energy efficiency also ensures constant supply of energy which improves the delivery of services within the hospital.  </a:t>
            </a:r>
            <a:endParaRPr lang="en-US" dirty="0"/>
          </a:p>
        </p:txBody>
      </p:sp>
      <p:sp>
        <p:nvSpPr>
          <p:cNvPr id="4" name="Slide Number Placeholder 3"/>
          <p:cNvSpPr>
            <a:spLocks noGrp="1"/>
          </p:cNvSpPr>
          <p:nvPr>
            <p:ph type="sldNum" sz="quarter" idx="10"/>
          </p:nvPr>
        </p:nvSpPr>
        <p:spPr/>
        <p:txBody>
          <a:bodyPr/>
          <a:lstStyle/>
          <a:p>
            <a:fld id="{E9E4455A-94B0-4BEE-9624-6FF1EB04A047}" type="slidenum">
              <a:rPr lang="en-US" smtClean="0"/>
              <a:t>12</a:t>
            </a:fld>
            <a:endParaRPr lang="en-US"/>
          </a:p>
        </p:txBody>
      </p:sp>
    </p:spTree>
    <p:extLst>
      <p:ext uri="{BB962C8B-B14F-4D97-AF65-F5344CB8AC3E}">
        <p14:creationId xmlns:p14="http://schemas.microsoft.com/office/powerpoint/2010/main" val="3931175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Energy</a:t>
            </a:r>
            <a:r>
              <a:rPr lang="en-US" baseline="0" dirty="0" smtClean="0"/>
              <a:t> efficiency also protects environmental sustainability. Use of generators is a major source of environmental pollution. Use of solar energy can reduce the need fuels which lead to pollution. </a:t>
            </a:r>
            <a:endParaRPr lang="en-US" dirty="0"/>
          </a:p>
        </p:txBody>
      </p:sp>
      <p:sp>
        <p:nvSpPr>
          <p:cNvPr id="4" name="Slide Number Placeholder 3"/>
          <p:cNvSpPr>
            <a:spLocks noGrp="1"/>
          </p:cNvSpPr>
          <p:nvPr>
            <p:ph type="sldNum" sz="quarter" idx="10"/>
          </p:nvPr>
        </p:nvSpPr>
        <p:spPr/>
        <p:txBody>
          <a:bodyPr/>
          <a:lstStyle/>
          <a:p>
            <a:fld id="{E9E4455A-94B0-4BEE-9624-6FF1EB04A047}" type="slidenum">
              <a:rPr lang="en-US" smtClean="0"/>
              <a:t>13</a:t>
            </a:fld>
            <a:endParaRPr lang="en-US"/>
          </a:p>
        </p:txBody>
      </p:sp>
    </p:spTree>
    <p:extLst>
      <p:ext uri="{BB962C8B-B14F-4D97-AF65-F5344CB8AC3E}">
        <p14:creationId xmlns:p14="http://schemas.microsoft.com/office/powerpoint/2010/main" val="2928576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up fuel generators in hospitals are</a:t>
            </a:r>
            <a:r>
              <a:rPr lang="en-US" baseline="0" dirty="0" smtClean="0"/>
              <a:t> a major source of pollution. Solar energy provides an alternative for the use of fuel. </a:t>
            </a:r>
            <a:endParaRPr lang="en-US" dirty="0"/>
          </a:p>
        </p:txBody>
      </p:sp>
      <p:sp>
        <p:nvSpPr>
          <p:cNvPr id="4" name="Slide Number Placeholder 3"/>
          <p:cNvSpPr>
            <a:spLocks noGrp="1"/>
          </p:cNvSpPr>
          <p:nvPr>
            <p:ph type="sldNum" sz="quarter" idx="10"/>
          </p:nvPr>
        </p:nvSpPr>
        <p:spPr/>
        <p:txBody>
          <a:bodyPr/>
          <a:lstStyle/>
          <a:p>
            <a:fld id="{E9E4455A-94B0-4BEE-9624-6FF1EB04A047}" type="slidenum">
              <a:rPr lang="en-US" smtClean="0"/>
              <a:t>14</a:t>
            </a:fld>
            <a:endParaRPr lang="en-US"/>
          </a:p>
        </p:txBody>
      </p:sp>
    </p:spTree>
    <p:extLst>
      <p:ext uri="{BB962C8B-B14F-4D97-AF65-F5344CB8AC3E}">
        <p14:creationId xmlns:p14="http://schemas.microsoft.com/office/powerpoint/2010/main" val="3303903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of energy efficient</a:t>
            </a:r>
            <a:r>
              <a:rPr lang="en-US" baseline="0" dirty="0" smtClean="0"/>
              <a:t> methods improves the hospital environment. The energy efficient building designs ensure the free flow of natural air in the buildings making it a better for the patients. </a:t>
            </a:r>
            <a:endParaRPr lang="en-US" dirty="0"/>
          </a:p>
        </p:txBody>
      </p:sp>
      <p:sp>
        <p:nvSpPr>
          <p:cNvPr id="4" name="Slide Number Placeholder 3"/>
          <p:cNvSpPr>
            <a:spLocks noGrp="1"/>
          </p:cNvSpPr>
          <p:nvPr>
            <p:ph type="sldNum" sz="quarter" idx="10"/>
          </p:nvPr>
        </p:nvSpPr>
        <p:spPr/>
        <p:txBody>
          <a:bodyPr/>
          <a:lstStyle/>
          <a:p>
            <a:fld id="{E9E4455A-94B0-4BEE-9624-6FF1EB04A047}" type="slidenum">
              <a:rPr lang="en-US" smtClean="0"/>
              <a:t>15</a:t>
            </a:fld>
            <a:endParaRPr lang="en-US"/>
          </a:p>
        </p:txBody>
      </p:sp>
    </p:spTree>
    <p:extLst>
      <p:ext uri="{BB962C8B-B14F-4D97-AF65-F5344CB8AC3E}">
        <p14:creationId xmlns:p14="http://schemas.microsoft.com/office/powerpoint/2010/main" val="1432481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Energy efficiency reduces the cost incurred</a:t>
            </a:r>
            <a:r>
              <a:rPr lang="en-US" baseline="0" dirty="0" smtClean="0"/>
              <a:t> in meeting the energy demand. These resources can be allocated in other areas to improve the efficiency of operations. </a:t>
            </a:r>
            <a:endParaRPr lang="en-US" dirty="0"/>
          </a:p>
        </p:txBody>
      </p:sp>
      <p:sp>
        <p:nvSpPr>
          <p:cNvPr id="4" name="Slide Number Placeholder 3"/>
          <p:cNvSpPr>
            <a:spLocks noGrp="1"/>
          </p:cNvSpPr>
          <p:nvPr>
            <p:ph type="sldNum" sz="quarter" idx="10"/>
          </p:nvPr>
        </p:nvSpPr>
        <p:spPr/>
        <p:txBody>
          <a:bodyPr/>
          <a:lstStyle/>
          <a:p>
            <a:fld id="{E9E4455A-94B0-4BEE-9624-6FF1EB04A047}" type="slidenum">
              <a:rPr lang="en-US" smtClean="0"/>
              <a:t>16</a:t>
            </a:fld>
            <a:endParaRPr lang="en-US"/>
          </a:p>
        </p:txBody>
      </p:sp>
    </p:spTree>
    <p:extLst>
      <p:ext uri="{BB962C8B-B14F-4D97-AF65-F5344CB8AC3E}">
        <p14:creationId xmlns:p14="http://schemas.microsoft.com/office/powerpoint/2010/main" val="845008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Energy efficiency promotes operational consistency by</a:t>
            </a:r>
            <a:r>
              <a:rPr lang="en-US" baseline="0" dirty="0" smtClean="0"/>
              <a:t> providing consistent energy required for 24 hour operations within the hospital. It also reduces the cost of operations vailing more resources for other sectors in the hospital. There is also efficiency in operations due to availability of energy for all operations. </a:t>
            </a:r>
            <a:endParaRPr lang="en-US" dirty="0"/>
          </a:p>
        </p:txBody>
      </p:sp>
      <p:sp>
        <p:nvSpPr>
          <p:cNvPr id="4" name="Slide Number Placeholder 3"/>
          <p:cNvSpPr>
            <a:spLocks noGrp="1"/>
          </p:cNvSpPr>
          <p:nvPr>
            <p:ph type="sldNum" sz="quarter" idx="10"/>
          </p:nvPr>
        </p:nvSpPr>
        <p:spPr/>
        <p:txBody>
          <a:bodyPr/>
          <a:lstStyle/>
          <a:p>
            <a:fld id="{E9E4455A-94B0-4BEE-9624-6FF1EB04A047}" type="slidenum">
              <a:rPr lang="en-US" smtClean="0"/>
              <a:t>18</a:t>
            </a:fld>
            <a:endParaRPr lang="en-US"/>
          </a:p>
        </p:txBody>
      </p:sp>
    </p:spTree>
    <p:extLst>
      <p:ext uri="{BB962C8B-B14F-4D97-AF65-F5344CB8AC3E}">
        <p14:creationId xmlns:p14="http://schemas.microsoft.com/office/powerpoint/2010/main" val="517790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of energy efficiency methods in hospitals reduces the need for back up generators. The generators</a:t>
            </a:r>
            <a:r>
              <a:rPr lang="en-US" baseline="0" dirty="0" smtClean="0"/>
              <a:t> emit pollutant gases to the environment. </a:t>
            </a:r>
            <a:endParaRPr lang="en-US" dirty="0"/>
          </a:p>
        </p:txBody>
      </p:sp>
      <p:sp>
        <p:nvSpPr>
          <p:cNvPr id="4" name="Slide Number Placeholder 3"/>
          <p:cNvSpPr>
            <a:spLocks noGrp="1"/>
          </p:cNvSpPr>
          <p:nvPr>
            <p:ph type="sldNum" sz="quarter" idx="10"/>
          </p:nvPr>
        </p:nvSpPr>
        <p:spPr/>
        <p:txBody>
          <a:bodyPr/>
          <a:lstStyle/>
          <a:p>
            <a:fld id="{E9E4455A-94B0-4BEE-9624-6FF1EB04A047}" type="slidenum">
              <a:rPr lang="en-US" smtClean="0"/>
              <a:t>19</a:t>
            </a:fld>
            <a:endParaRPr lang="en-US"/>
          </a:p>
        </p:txBody>
      </p:sp>
    </p:spTree>
    <p:extLst>
      <p:ext uri="{BB962C8B-B14F-4D97-AF65-F5344CB8AC3E}">
        <p14:creationId xmlns:p14="http://schemas.microsoft.com/office/powerpoint/2010/main" val="1582473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use of energy efficient methods requires the replacement</a:t>
            </a:r>
            <a:r>
              <a:rPr lang="en-US" baseline="0" dirty="0" smtClean="0"/>
              <a:t> of old systems with new ones. The efficiency systems reduce the emission of excess heat which can be released to the environment as waste.</a:t>
            </a:r>
            <a:endParaRPr lang="en-US" dirty="0"/>
          </a:p>
        </p:txBody>
      </p:sp>
      <p:sp>
        <p:nvSpPr>
          <p:cNvPr id="4" name="Slide Number Placeholder 3"/>
          <p:cNvSpPr>
            <a:spLocks noGrp="1"/>
          </p:cNvSpPr>
          <p:nvPr>
            <p:ph type="sldNum" sz="quarter" idx="10"/>
          </p:nvPr>
        </p:nvSpPr>
        <p:spPr/>
        <p:txBody>
          <a:bodyPr/>
          <a:lstStyle/>
          <a:p>
            <a:fld id="{E9E4455A-94B0-4BEE-9624-6FF1EB04A047}" type="slidenum">
              <a:rPr lang="en-US" smtClean="0"/>
              <a:t>20</a:t>
            </a:fld>
            <a:endParaRPr lang="en-US"/>
          </a:p>
        </p:txBody>
      </p:sp>
    </p:spTree>
    <p:extLst>
      <p:ext uri="{BB962C8B-B14F-4D97-AF65-F5344CB8AC3E}">
        <p14:creationId xmlns:p14="http://schemas.microsoft.com/office/powerpoint/2010/main" val="348603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of heat reflective materials reduces</a:t>
            </a:r>
            <a:r>
              <a:rPr lang="en-US" baseline="0" dirty="0" smtClean="0"/>
              <a:t> the amount of environmental heat entering the building. This can reduce the excess heating inside the hospital buildings.it provides cooler environmental conditions within the hospitals.</a:t>
            </a:r>
            <a:endParaRPr lang="en-US" dirty="0"/>
          </a:p>
        </p:txBody>
      </p:sp>
      <p:sp>
        <p:nvSpPr>
          <p:cNvPr id="4" name="Slide Number Placeholder 3"/>
          <p:cNvSpPr>
            <a:spLocks noGrp="1"/>
          </p:cNvSpPr>
          <p:nvPr>
            <p:ph type="sldNum" sz="quarter" idx="10"/>
          </p:nvPr>
        </p:nvSpPr>
        <p:spPr/>
        <p:txBody>
          <a:bodyPr/>
          <a:lstStyle/>
          <a:p>
            <a:fld id="{E9E4455A-94B0-4BEE-9624-6FF1EB04A047}" type="slidenum">
              <a:rPr lang="en-US" smtClean="0"/>
              <a:t>22</a:t>
            </a:fld>
            <a:endParaRPr lang="en-US"/>
          </a:p>
        </p:txBody>
      </p:sp>
    </p:spTree>
    <p:extLst>
      <p:ext uri="{BB962C8B-B14F-4D97-AF65-F5344CB8AC3E}">
        <p14:creationId xmlns:p14="http://schemas.microsoft.com/office/powerpoint/2010/main" val="2649795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community would</a:t>
            </a:r>
            <a:r>
              <a:rPr lang="en-US" baseline="0" dirty="0" smtClean="0"/>
              <a:t> need to be educated on the importance of energy efficiency. The community also needs to understand ways of achieving efficiency. This awareness can be created through many methods including seminars as well as distribution of educational brochures in the society. </a:t>
            </a:r>
            <a:endParaRPr lang="en-US" dirty="0"/>
          </a:p>
        </p:txBody>
      </p:sp>
      <p:sp>
        <p:nvSpPr>
          <p:cNvPr id="4" name="Slide Number Placeholder 3"/>
          <p:cNvSpPr>
            <a:spLocks noGrp="1"/>
          </p:cNvSpPr>
          <p:nvPr>
            <p:ph type="sldNum" sz="quarter" idx="10"/>
          </p:nvPr>
        </p:nvSpPr>
        <p:spPr/>
        <p:txBody>
          <a:bodyPr/>
          <a:lstStyle/>
          <a:p>
            <a:fld id="{E9E4455A-94B0-4BEE-9624-6FF1EB04A047}" type="slidenum">
              <a:rPr lang="en-US" smtClean="0"/>
              <a:t>24</a:t>
            </a:fld>
            <a:endParaRPr lang="en-US"/>
          </a:p>
        </p:txBody>
      </p:sp>
    </p:spTree>
    <p:extLst>
      <p:ext uri="{BB962C8B-B14F-4D97-AF65-F5344CB8AC3E}">
        <p14:creationId xmlns:p14="http://schemas.microsoft.com/office/powerpoint/2010/main" val="3478118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Various factors influence the use of energy in hospital buildings.</a:t>
            </a:r>
            <a:r>
              <a:rPr lang="en-US" baseline="0" dirty="0" smtClean="0"/>
              <a:t> These factors include the design of the buildings for efficient use of energy.</a:t>
            </a:r>
          </a:p>
          <a:p>
            <a:r>
              <a:rPr lang="en-US" baseline="0" dirty="0" smtClean="0"/>
              <a:t>The use of energy in the building also requires use of energy saving mechanisms. The old systems compared to use of new systems also influence the use of energy. </a:t>
            </a:r>
            <a:endParaRPr lang="en-US" dirty="0" smtClean="0"/>
          </a:p>
        </p:txBody>
      </p:sp>
      <p:sp>
        <p:nvSpPr>
          <p:cNvPr id="4" name="Slide Number Placeholder 3"/>
          <p:cNvSpPr>
            <a:spLocks noGrp="1"/>
          </p:cNvSpPr>
          <p:nvPr>
            <p:ph type="sldNum" sz="quarter" idx="10"/>
          </p:nvPr>
        </p:nvSpPr>
        <p:spPr/>
        <p:txBody>
          <a:bodyPr/>
          <a:lstStyle/>
          <a:p>
            <a:fld id="{E9E4455A-94B0-4BEE-9624-6FF1EB04A047}" type="slidenum">
              <a:rPr lang="en-US" smtClean="0"/>
              <a:t>3</a:t>
            </a:fld>
            <a:endParaRPr lang="en-US"/>
          </a:p>
        </p:txBody>
      </p:sp>
    </p:spTree>
    <p:extLst>
      <p:ext uri="{BB962C8B-B14F-4D97-AF65-F5344CB8AC3E}">
        <p14:creationId xmlns:p14="http://schemas.microsoft.com/office/powerpoint/2010/main" val="1185266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community leaders need to partner with the community</a:t>
            </a:r>
            <a:r>
              <a:rPr lang="en-US" baseline="0" dirty="0" smtClean="0"/>
              <a:t> educators in identifying the main energy issues in the community. This way, they can identify the solutions to these methods as well as link them to organizations which deal with lack of energy efficiency.</a:t>
            </a:r>
            <a:endParaRPr lang="en-US" dirty="0"/>
          </a:p>
        </p:txBody>
      </p:sp>
      <p:sp>
        <p:nvSpPr>
          <p:cNvPr id="4" name="Slide Number Placeholder 3"/>
          <p:cNvSpPr>
            <a:spLocks noGrp="1"/>
          </p:cNvSpPr>
          <p:nvPr>
            <p:ph type="sldNum" sz="quarter" idx="10"/>
          </p:nvPr>
        </p:nvSpPr>
        <p:spPr/>
        <p:txBody>
          <a:bodyPr/>
          <a:lstStyle/>
          <a:p>
            <a:fld id="{E9E4455A-94B0-4BEE-9624-6FF1EB04A047}" type="slidenum">
              <a:rPr lang="en-US" smtClean="0"/>
              <a:t>25</a:t>
            </a:fld>
            <a:endParaRPr lang="en-US"/>
          </a:p>
        </p:txBody>
      </p:sp>
    </p:spTree>
    <p:extLst>
      <p:ext uri="{BB962C8B-B14F-4D97-AF65-F5344CB8AC3E}">
        <p14:creationId xmlns:p14="http://schemas.microsoft.com/office/powerpoint/2010/main" val="1323070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Proper resource</a:t>
            </a:r>
            <a:r>
              <a:rPr lang="en-US" baseline="0" dirty="0" smtClean="0"/>
              <a:t> allocation by the community leaders can help in providing resources for enacting the initiative. The leaders need to understand the advantages associated with energy efficiency by implementing and allocating resources for this initiative. </a:t>
            </a:r>
            <a:r>
              <a:rPr lang="en-US" baseline="0" dirty="0" smtClean="0"/>
              <a:t>Energy efficiency also helps towards the achievement of the sustainable development goals.</a:t>
            </a:r>
            <a:endParaRPr lang="en-US" dirty="0"/>
          </a:p>
        </p:txBody>
      </p:sp>
      <p:sp>
        <p:nvSpPr>
          <p:cNvPr id="4" name="Slide Number Placeholder 3"/>
          <p:cNvSpPr>
            <a:spLocks noGrp="1"/>
          </p:cNvSpPr>
          <p:nvPr>
            <p:ph type="sldNum" sz="quarter" idx="10"/>
          </p:nvPr>
        </p:nvSpPr>
        <p:spPr/>
        <p:txBody>
          <a:bodyPr/>
          <a:lstStyle/>
          <a:p>
            <a:fld id="{E9E4455A-94B0-4BEE-9624-6FF1EB04A047}" type="slidenum">
              <a:rPr lang="en-US" smtClean="0"/>
              <a:t>26</a:t>
            </a:fld>
            <a:endParaRPr lang="en-US"/>
          </a:p>
        </p:txBody>
      </p:sp>
    </p:spTree>
    <p:extLst>
      <p:ext uri="{BB962C8B-B14F-4D97-AF65-F5344CB8AC3E}">
        <p14:creationId xmlns:p14="http://schemas.microsoft.com/office/powerpoint/2010/main" val="2118551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a:t>
            </a:r>
            <a:r>
              <a:rPr lang="en-US" baseline="0" dirty="0" smtClean="0"/>
              <a:t> various uses of energy in hospital buildings. Such include environmental cooling as well as air conditioning. Hospitals also require energy for heating. Improving environmental conditions within the hospitals is important. The lighting is responsible for most of the energy consumed in hospitals. Sterilization of equipement may also require energy. </a:t>
            </a:r>
          </a:p>
        </p:txBody>
      </p:sp>
      <p:sp>
        <p:nvSpPr>
          <p:cNvPr id="4" name="Slide Number Placeholder 3"/>
          <p:cNvSpPr>
            <a:spLocks noGrp="1"/>
          </p:cNvSpPr>
          <p:nvPr>
            <p:ph type="sldNum" sz="quarter" idx="10"/>
          </p:nvPr>
        </p:nvSpPr>
        <p:spPr/>
        <p:txBody>
          <a:bodyPr/>
          <a:lstStyle/>
          <a:p>
            <a:fld id="{E9E4455A-94B0-4BEE-9624-6FF1EB04A047}" type="slidenum">
              <a:rPr lang="en-US" smtClean="0"/>
              <a:t>4</a:t>
            </a:fld>
            <a:endParaRPr lang="en-US"/>
          </a:p>
        </p:txBody>
      </p:sp>
    </p:spTree>
    <p:extLst>
      <p:ext uri="{BB962C8B-B14F-4D97-AF65-F5344CB8AC3E}">
        <p14:creationId xmlns:p14="http://schemas.microsoft.com/office/powerpoint/2010/main" val="2361871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Various</a:t>
            </a:r>
            <a:r>
              <a:rPr lang="en-US" baseline="0" dirty="0" smtClean="0"/>
              <a:t> costs are associated with energy efficiency initiative. One includes renovating the buildings. The buildings should be built to allow free circulation of air. Translucent roofs can allow the buildings to use natural lighting during the day. </a:t>
            </a:r>
            <a:endParaRPr lang="en-US" dirty="0"/>
          </a:p>
        </p:txBody>
      </p:sp>
      <p:sp>
        <p:nvSpPr>
          <p:cNvPr id="4" name="Slide Number Placeholder 3"/>
          <p:cNvSpPr>
            <a:spLocks noGrp="1"/>
          </p:cNvSpPr>
          <p:nvPr>
            <p:ph type="sldNum" sz="quarter" idx="10"/>
          </p:nvPr>
        </p:nvSpPr>
        <p:spPr/>
        <p:txBody>
          <a:bodyPr/>
          <a:lstStyle/>
          <a:p>
            <a:fld id="{E9E4455A-94B0-4BEE-9624-6FF1EB04A047}" type="slidenum">
              <a:rPr lang="en-US" smtClean="0"/>
              <a:t>5</a:t>
            </a:fld>
            <a:endParaRPr lang="en-US"/>
          </a:p>
        </p:txBody>
      </p:sp>
    </p:spTree>
    <p:extLst>
      <p:ext uri="{BB962C8B-B14F-4D97-AF65-F5344CB8AC3E}">
        <p14:creationId xmlns:p14="http://schemas.microsoft.com/office/powerpoint/2010/main" val="2003882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Translucent roofing allows use of natural light during the day.</a:t>
            </a:r>
            <a:endParaRPr lang="en-US" dirty="0"/>
          </a:p>
        </p:txBody>
      </p:sp>
      <p:sp>
        <p:nvSpPr>
          <p:cNvPr id="4" name="Slide Number Placeholder 3"/>
          <p:cNvSpPr>
            <a:spLocks noGrp="1"/>
          </p:cNvSpPr>
          <p:nvPr>
            <p:ph type="sldNum" sz="quarter" idx="10"/>
          </p:nvPr>
        </p:nvSpPr>
        <p:spPr/>
        <p:txBody>
          <a:bodyPr/>
          <a:lstStyle/>
          <a:p>
            <a:fld id="{E9E4455A-94B0-4BEE-9624-6FF1EB04A047}" type="slidenum">
              <a:rPr lang="en-US" smtClean="0"/>
              <a:t>6</a:t>
            </a:fld>
            <a:endParaRPr lang="en-US"/>
          </a:p>
        </p:txBody>
      </p:sp>
    </p:spTree>
    <p:extLst>
      <p:ext uri="{BB962C8B-B14F-4D97-AF65-F5344CB8AC3E}">
        <p14:creationId xmlns:p14="http://schemas.microsoft.com/office/powerpoint/2010/main" val="4021941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old lighting systems should be replaced with</a:t>
            </a:r>
            <a:r>
              <a:rPr lang="en-US" baseline="0" dirty="0" smtClean="0"/>
              <a:t> energy saving systems. lighting is a major factor in hospital buildings but also accounts for major consumption of energy. Light emitting diode(LED) bulbs help in reducing energy consumption. </a:t>
            </a:r>
            <a:endParaRPr lang="en-US" dirty="0"/>
          </a:p>
        </p:txBody>
      </p:sp>
      <p:sp>
        <p:nvSpPr>
          <p:cNvPr id="4" name="Slide Number Placeholder 3"/>
          <p:cNvSpPr>
            <a:spLocks noGrp="1"/>
          </p:cNvSpPr>
          <p:nvPr>
            <p:ph type="sldNum" sz="quarter" idx="10"/>
          </p:nvPr>
        </p:nvSpPr>
        <p:spPr/>
        <p:txBody>
          <a:bodyPr/>
          <a:lstStyle/>
          <a:p>
            <a:fld id="{E9E4455A-94B0-4BEE-9624-6FF1EB04A047}" type="slidenum">
              <a:rPr lang="en-US" smtClean="0"/>
              <a:t>7</a:t>
            </a:fld>
            <a:endParaRPr lang="en-US"/>
          </a:p>
        </p:txBody>
      </p:sp>
    </p:spTree>
    <p:extLst>
      <p:ext uri="{BB962C8B-B14F-4D97-AF65-F5344CB8AC3E}">
        <p14:creationId xmlns:p14="http://schemas.microsoft.com/office/powerpoint/2010/main" val="1453478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use of boiler systems can</a:t>
            </a:r>
            <a:r>
              <a:rPr lang="en-US" baseline="0" dirty="0" smtClean="0"/>
              <a:t> reduce the amount of energy required for heating in the hospitals. </a:t>
            </a:r>
            <a:endParaRPr lang="en-US" dirty="0"/>
          </a:p>
        </p:txBody>
      </p:sp>
      <p:sp>
        <p:nvSpPr>
          <p:cNvPr id="4" name="Slide Number Placeholder 3"/>
          <p:cNvSpPr>
            <a:spLocks noGrp="1"/>
          </p:cNvSpPr>
          <p:nvPr>
            <p:ph type="sldNum" sz="quarter" idx="10"/>
          </p:nvPr>
        </p:nvSpPr>
        <p:spPr/>
        <p:txBody>
          <a:bodyPr/>
          <a:lstStyle/>
          <a:p>
            <a:fld id="{E9E4455A-94B0-4BEE-9624-6FF1EB04A047}" type="slidenum">
              <a:rPr lang="en-US" smtClean="0"/>
              <a:t>9</a:t>
            </a:fld>
            <a:endParaRPr lang="en-US"/>
          </a:p>
        </p:txBody>
      </p:sp>
    </p:spTree>
    <p:extLst>
      <p:ext uri="{BB962C8B-B14F-4D97-AF65-F5344CB8AC3E}">
        <p14:creationId xmlns:p14="http://schemas.microsoft.com/office/powerpoint/2010/main" val="1238350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of natural energy requires the use of solar panels to harness</a:t>
            </a:r>
            <a:r>
              <a:rPr lang="en-US" baseline="0" dirty="0" smtClean="0"/>
              <a:t> solar energy. </a:t>
            </a:r>
            <a:endParaRPr lang="en-US" dirty="0"/>
          </a:p>
        </p:txBody>
      </p:sp>
      <p:sp>
        <p:nvSpPr>
          <p:cNvPr id="4" name="Slide Number Placeholder 3"/>
          <p:cNvSpPr>
            <a:spLocks noGrp="1"/>
          </p:cNvSpPr>
          <p:nvPr>
            <p:ph type="sldNum" sz="quarter" idx="10"/>
          </p:nvPr>
        </p:nvSpPr>
        <p:spPr/>
        <p:txBody>
          <a:bodyPr/>
          <a:lstStyle/>
          <a:p>
            <a:fld id="{E9E4455A-94B0-4BEE-9624-6FF1EB04A047}" type="slidenum">
              <a:rPr lang="en-US" smtClean="0"/>
              <a:t>10</a:t>
            </a:fld>
            <a:endParaRPr lang="en-US"/>
          </a:p>
        </p:txBody>
      </p:sp>
    </p:spTree>
    <p:extLst>
      <p:ext uri="{BB962C8B-B14F-4D97-AF65-F5344CB8AC3E}">
        <p14:creationId xmlns:p14="http://schemas.microsoft.com/office/powerpoint/2010/main" val="1429305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Solar panels can provide the</a:t>
            </a:r>
            <a:r>
              <a:rPr lang="en-US" baseline="0" dirty="0" smtClean="0"/>
              <a:t> energy required for normal hospital operations. It is a great alternative to electricity. </a:t>
            </a:r>
            <a:endParaRPr lang="en-US" dirty="0"/>
          </a:p>
        </p:txBody>
      </p:sp>
      <p:sp>
        <p:nvSpPr>
          <p:cNvPr id="4" name="Slide Number Placeholder 3"/>
          <p:cNvSpPr>
            <a:spLocks noGrp="1"/>
          </p:cNvSpPr>
          <p:nvPr>
            <p:ph type="sldNum" sz="quarter" idx="10"/>
          </p:nvPr>
        </p:nvSpPr>
        <p:spPr/>
        <p:txBody>
          <a:bodyPr/>
          <a:lstStyle/>
          <a:p>
            <a:fld id="{E9E4455A-94B0-4BEE-9624-6FF1EB04A047}" type="slidenum">
              <a:rPr lang="en-US" smtClean="0"/>
              <a:t>11</a:t>
            </a:fld>
            <a:endParaRPr lang="en-US"/>
          </a:p>
        </p:txBody>
      </p:sp>
    </p:spTree>
    <p:extLst>
      <p:ext uri="{BB962C8B-B14F-4D97-AF65-F5344CB8AC3E}">
        <p14:creationId xmlns:p14="http://schemas.microsoft.com/office/powerpoint/2010/main" val="1690211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7CE7120-8C8C-40CB-BDF3-9543D83599BC}"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A362E-02C4-42AF-A4F3-39966249489B}" type="slidenum">
              <a:rPr lang="en-US" smtClean="0"/>
              <a:t>‹#›</a:t>
            </a:fld>
            <a:endParaRPr lang="en-US"/>
          </a:p>
        </p:txBody>
      </p:sp>
    </p:spTree>
    <p:extLst>
      <p:ext uri="{BB962C8B-B14F-4D97-AF65-F5344CB8AC3E}">
        <p14:creationId xmlns:p14="http://schemas.microsoft.com/office/powerpoint/2010/main" val="3135462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7CE7120-8C8C-40CB-BDF3-9543D83599BC}"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A362E-02C4-42AF-A4F3-39966249489B}" type="slidenum">
              <a:rPr lang="en-US" smtClean="0"/>
              <a:t>‹#›</a:t>
            </a:fld>
            <a:endParaRPr lang="en-US"/>
          </a:p>
        </p:txBody>
      </p:sp>
    </p:spTree>
    <p:extLst>
      <p:ext uri="{BB962C8B-B14F-4D97-AF65-F5344CB8AC3E}">
        <p14:creationId xmlns:p14="http://schemas.microsoft.com/office/powerpoint/2010/main" val="373044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07CE7120-8C8C-40CB-BDF3-9543D83599BC}"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A362E-02C4-42AF-A4F3-39966249489B}" type="slidenum">
              <a:rPr lang="en-US" smtClean="0"/>
              <a:t>‹#›</a:t>
            </a:fld>
            <a:endParaRPr lang="en-US"/>
          </a:p>
        </p:txBody>
      </p:sp>
    </p:spTree>
    <p:extLst>
      <p:ext uri="{BB962C8B-B14F-4D97-AF65-F5344CB8AC3E}">
        <p14:creationId xmlns:p14="http://schemas.microsoft.com/office/powerpoint/2010/main" val="2862060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07CE7120-8C8C-40CB-BDF3-9543D83599BC}"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A362E-02C4-42AF-A4F3-39966249489B}"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43884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7CE7120-8C8C-40CB-BDF3-9543D83599BC}"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A362E-02C4-42AF-A4F3-39966249489B}" type="slidenum">
              <a:rPr lang="en-US" smtClean="0"/>
              <a:t>‹#›</a:t>
            </a:fld>
            <a:endParaRPr lang="en-US"/>
          </a:p>
        </p:txBody>
      </p:sp>
    </p:spTree>
    <p:extLst>
      <p:ext uri="{BB962C8B-B14F-4D97-AF65-F5344CB8AC3E}">
        <p14:creationId xmlns:p14="http://schemas.microsoft.com/office/powerpoint/2010/main" val="203753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7CE7120-8C8C-40CB-BDF3-9543D83599BC}" type="datetimeFigureOut">
              <a:rPr lang="en-US" smtClean="0"/>
              <a:t>2/18/2021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A362E-02C4-42AF-A4F3-39966249489B}" type="slidenum">
              <a:rPr lang="en-US" smtClean="0"/>
              <a:t>‹#›</a:t>
            </a:fld>
            <a:endParaRPr lang="en-US"/>
          </a:p>
        </p:txBody>
      </p:sp>
    </p:spTree>
    <p:extLst>
      <p:ext uri="{BB962C8B-B14F-4D97-AF65-F5344CB8AC3E}">
        <p14:creationId xmlns:p14="http://schemas.microsoft.com/office/powerpoint/2010/main" val="3922354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7CE7120-8C8C-40CB-BDF3-9543D83599BC}" type="datetimeFigureOut">
              <a:rPr lang="en-US" smtClean="0"/>
              <a:t>2/18/2021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A362E-02C4-42AF-A4F3-39966249489B}" type="slidenum">
              <a:rPr lang="en-US" smtClean="0"/>
              <a:t>‹#›</a:t>
            </a:fld>
            <a:endParaRPr lang="en-US"/>
          </a:p>
        </p:txBody>
      </p:sp>
    </p:spTree>
    <p:extLst>
      <p:ext uri="{BB962C8B-B14F-4D97-AF65-F5344CB8AC3E}">
        <p14:creationId xmlns:p14="http://schemas.microsoft.com/office/powerpoint/2010/main" val="850600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CE7120-8C8C-40CB-BDF3-9543D83599BC}"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A362E-02C4-42AF-A4F3-39966249489B}" type="slidenum">
              <a:rPr lang="en-US" smtClean="0"/>
              <a:t>‹#›</a:t>
            </a:fld>
            <a:endParaRPr lang="en-US"/>
          </a:p>
        </p:txBody>
      </p:sp>
    </p:spTree>
    <p:extLst>
      <p:ext uri="{BB962C8B-B14F-4D97-AF65-F5344CB8AC3E}">
        <p14:creationId xmlns:p14="http://schemas.microsoft.com/office/powerpoint/2010/main" val="3025006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CE7120-8C8C-40CB-BDF3-9543D83599BC}"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A362E-02C4-42AF-A4F3-39966249489B}" type="slidenum">
              <a:rPr lang="en-US" smtClean="0"/>
              <a:t>‹#›</a:t>
            </a:fld>
            <a:endParaRPr lang="en-US"/>
          </a:p>
        </p:txBody>
      </p:sp>
    </p:spTree>
    <p:extLst>
      <p:ext uri="{BB962C8B-B14F-4D97-AF65-F5344CB8AC3E}">
        <p14:creationId xmlns:p14="http://schemas.microsoft.com/office/powerpoint/2010/main" val="1235424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07CE7120-8C8C-40CB-BDF3-9543D83599BC}"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A362E-02C4-42AF-A4F3-39966249489B}" type="slidenum">
              <a:rPr lang="en-US" smtClean="0"/>
              <a:t>‹#›</a:t>
            </a:fld>
            <a:endParaRPr lang="en-US"/>
          </a:p>
        </p:txBody>
      </p:sp>
    </p:spTree>
    <p:extLst>
      <p:ext uri="{BB962C8B-B14F-4D97-AF65-F5344CB8AC3E}">
        <p14:creationId xmlns:p14="http://schemas.microsoft.com/office/powerpoint/2010/main" val="1550579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7CE7120-8C8C-40CB-BDF3-9543D83599BC}"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A362E-02C4-42AF-A4F3-39966249489B}" type="slidenum">
              <a:rPr lang="en-US" smtClean="0"/>
              <a:t>‹#›</a:t>
            </a:fld>
            <a:endParaRPr lang="en-US"/>
          </a:p>
        </p:txBody>
      </p:sp>
    </p:spTree>
    <p:extLst>
      <p:ext uri="{BB962C8B-B14F-4D97-AF65-F5344CB8AC3E}">
        <p14:creationId xmlns:p14="http://schemas.microsoft.com/office/powerpoint/2010/main" val="2903468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CE7120-8C8C-40CB-BDF3-9543D83599BC}"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A362E-02C4-42AF-A4F3-39966249489B}" type="slidenum">
              <a:rPr lang="en-US" smtClean="0"/>
              <a:t>‹#›</a:t>
            </a:fld>
            <a:endParaRPr lang="en-US"/>
          </a:p>
        </p:txBody>
      </p:sp>
    </p:spTree>
    <p:extLst>
      <p:ext uri="{BB962C8B-B14F-4D97-AF65-F5344CB8AC3E}">
        <p14:creationId xmlns:p14="http://schemas.microsoft.com/office/powerpoint/2010/main" val="3063450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CE7120-8C8C-40CB-BDF3-9543D83599BC}" type="datetimeFigureOut">
              <a:rPr lang="en-US" smtClean="0"/>
              <a:t>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8A362E-02C4-42AF-A4F3-39966249489B}" type="slidenum">
              <a:rPr lang="en-US" smtClean="0"/>
              <a:t>‹#›</a:t>
            </a:fld>
            <a:endParaRPr lang="en-US"/>
          </a:p>
        </p:txBody>
      </p:sp>
    </p:spTree>
    <p:extLst>
      <p:ext uri="{BB962C8B-B14F-4D97-AF65-F5344CB8AC3E}">
        <p14:creationId xmlns:p14="http://schemas.microsoft.com/office/powerpoint/2010/main" val="1025201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07CE7120-8C8C-40CB-BDF3-9543D83599BC}" type="datetimeFigureOut">
              <a:rPr lang="en-US" smtClean="0"/>
              <a:t>2/18/2021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E8A362E-02C4-42AF-A4F3-39966249489B}" type="slidenum">
              <a:rPr lang="en-US" smtClean="0"/>
              <a:t>‹#›</a:t>
            </a:fld>
            <a:endParaRPr lang="en-US"/>
          </a:p>
        </p:txBody>
      </p:sp>
    </p:spTree>
    <p:extLst>
      <p:ext uri="{BB962C8B-B14F-4D97-AF65-F5344CB8AC3E}">
        <p14:creationId xmlns:p14="http://schemas.microsoft.com/office/powerpoint/2010/main" val="897443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7CE7120-8C8C-40CB-BDF3-9543D83599BC}" type="datetimeFigureOut">
              <a:rPr lang="en-US" smtClean="0"/>
              <a:t>2/18/2021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E8A362E-02C4-42AF-A4F3-39966249489B}" type="slidenum">
              <a:rPr lang="en-US" smtClean="0"/>
              <a:t>‹#›</a:t>
            </a:fld>
            <a:endParaRPr lang="en-US"/>
          </a:p>
        </p:txBody>
      </p:sp>
    </p:spTree>
    <p:extLst>
      <p:ext uri="{BB962C8B-B14F-4D97-AF65-F5344CB8AC3E}">
        <p14:creationId xmlns:p14="http://schemas.microsoft.com/office/powerpoint/2010/main" val="3289355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07CE7120-8C8C-40CB-BDF3-9543D83599BC}" type="datetimeFigureOut">
              <a:rPr lang="en-US" smtClean="0"/>
              <a:t>2/18/2021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E8A362E-02C4-42AF-A4F3-39966249489B}" type="slidenum">
              <a:rPr lang="en-US" smtClean="0"/>
              <a:t>‹#›</a:t>
            </a:fld>
            <a:endParaRPr lang="en-US"/>
          </a:p>
        </p:txBody>
      </p:sp>
    </p:spTree>
    <p:extLst>
      <p:ext uri="{BB962C8B-B14F-4D97-AF65-F5344CB8AC3E}">
        <p14:creationId xmlns:p14="http://schemas.microsoft.com/office/powerpoint/2010/main" val="1639116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7CE7120-8C8C-40CB-BDF3-9543D83599BC}"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A362E-02C4-42AF-A4F3-39966249489B}" type="slidenum">
              <a:rPr lang="en-US" smtClean="0"/>
              <a:t>‹#›</a:t>
            </a:fld>
            <a:endParaRPr lang="en-US"/>
          </a:p>
        </p:txBody>
      </p:sp>
    </p:spTree>
    <p:extLst>
      <p:ext uri="{BB962C8B-B14F-4D97-AF65-F5344CB8AC3E}">
        <p14:creationId xmlns:p14="http://schemas.microsoft.com/office/powerpoint/2010/main" val="1766258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7CE7120-8C8C-40CB-BDF3-9543D83599BC}" type="datetimeFigureOut">
              <a:rPr lang="en-US" smtClean="0"/>
              <a:t>2/18/2021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E8A362E-02C4-42AF-A4F3-39966249489B}" type="slidenum">
              <a:rPr lang="en-US" smtClean="0"/>
              <a:t>‹#›</a:t>
            </a:fld>
            <a:endParaRPr lang="en-US"/>
          </a:p>
        </p:txBody>
      </p:sp>
    </p:spTree>
    <p:extLst>
      <p:ext uri="{BB962C8B-B14F-4D97-AF65-F5344CB8AC3E}">
        <p14:creationId xmlns:p14="http://schemas.microsoft.com/office/powerpoint/2010/main" val="182661335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Cover slide </a:t>
            </a:r>
            <a:endParaRPr lang="en-US" dirty="0"/>
          </a:p>
        </p:txBody>
      </p:sp>
      <p:sp>
        <p:nvSpPr>
          <p:cNvPr id="5" name="Content Placeholder 4"/>
          <p:cNvSpPr>
            <a:spLocks noGrp="1"/>
          </p:cNvSpPr>
          <p:nvPr>
            <p:ph idx="1"/>
          </p:nvPr>
        </p:nvSpPr>
        <p:spPr/>
        <p:txBody>
          <a:bodyPr>
            <a:normAutofit/>
          </a:bodyPr>
          <a:lstStyle/>
          <a:p>
            <a:pPr marL="0" indent="0" algn="ctr">
              <a:buNone/>
            </a:pPr>
            <a:r>
              <a:rPr lang="en-US" sz="3200" dirty="0" smtClean="0">
                <a:latin typeface="18thCentury" pitchFamily="2" charset="0"/>
              </a:rPr>
              <a:t>Name </a:t>
            </a:r>
          </a:p>
          <a:p>
            <a:pPr marL="0" indent="0" algn="ctr">
              <a:buNone/>
            </a:pPr>
            <a:r>
              <a:rPr lang="en-US" sz="3200" dirty="0" smtClean="0">
                <a:latin typeface="18thCentury" pitchFamily="2" charset="0"/>
              </a:rPr>
              <a:t>Institution </a:t>
            </a:r>
          </a:p>
          <a:p>
            <a:pPr marL="0" indent="0" algn="ctr">
              <a:buNone/>
            </a:pPr>
            <a:r>
              <a:rPr lang="en-US" sz="3200" dirty="0" smtClean="0">
                <a:latin typeface="18thCentury" pitchFamily="2" charset="0"/>
              </a:rPr>
              <a:t>Course </a:t>
            </a:r>
          </a:p>
          <a:p>
            <a:pPr marL="0" indent="0" algn="ctr">
              <a:buNone/>
            </a:pPr>
            <a:r>
              <a:rPr lang="en-US" sz="3200" dirty="0" smtClean="0">
                <a:latin typeface="18thCentury" pitchFamily="2" charset="0"/>
              </a:rPr>
              <a:t>Instructor </a:t>
            </a:r>
          </a:p>
          <a:p>
            <a:pPr marL="0" indent="0" algn="ctr">
              <a:buNone/>
            </a:pPr>
            <a:r>
              <a:rPr lang="en-US" sz="3200" dirty="0" smtClean="0">
                <a:latin typeface="18thCentury" pitchFamily="2" charset="0"/>
              </a:rPr>
              <a:t>Date </a:t>
            </a:r>
            <a:endParaRPr lang="en-US" sz="3200" dirty="0">
              <a:latin typeface="18thCentury" pitchFamily="2" charset="0"/>
            </a:endParaRPr>
          </a:p>
        </p:txBody>
      </p:sp>
    </p:spTree>
    <p:extLst>
      <p:ext uri="{BB962C8B-B14F-4D97-AF65-F5344CB8AC3E}">
        <p14:creationId xmlns:p14="http://schemas.microsoft.com/office/powerpoint/2010/main" val="496205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energy </a:t>
            </a:r>
            <a:endParaRPr lang="en-US" dirty="0"/>
          </a:p>
        </p:txBody>
      </p:sp>
      <p:sp>
        <p:nvSpPr>
          <p:cNvPr id="3" name="Content Placeholder 2"/>
          <p:cNvSpPr>
            <a:spLocks noGrp="1"/>
          </p:cNvSpPr>
          <p:nvPr>
            <p:ph idx="1"/>
          </p:nvPr>
        </p:nvSpPr>
        <p:spPr/>
        <p:txBody>
          <a:bodyPr>
            <a:normAutofit/>
          </a:bodyPr>
          <a:lstStyle/>
          <a:p>
            <a:pPr marL="0" indent="0">
              <a:buNone/>
            </a:pPr>
            <a:r>
              <a:rPr lang="en-US" sz="9600" dirty="0" smtClean="0">
                <a:latin typeface="18thCentury" pitchFamily="2" charset="0"/>
              </a:rPr>
              <a:t>Natural solar energy </a:t>
            </a:r>
          </a:p>
          <a:p>
            <a:pPr marL="0" indent="0">
              <a:buNone/>
            </a:pPr>
            <a:r>
              <a:rPr lang="en-US" sz="9600" dirty="0" smtClean="0">
                <a:latin typeface="18thCentury" pitchFamily="2" charset="0"/>
              </a:rPr>
              <a:t>Use solar panels </a:t>
            </a:r>
            <a:r>
              <a:rPr lang="en-US" dirty="0" smtClean="0"/>
              <a:t> </a:t>
            </a:r>
            <a:endParaRPr lang="en-US" dirty="0"/>
          </a:p>
        </p:txBody>
      </p:sp>
    </p:spTree>
    <p:extLst>
      <p:ext uri="{BB962C8B-B14F-4D97-AF65-F5344CB8AC3E}">
        <p14:creationId xmlns:p14="http://schemas.microsoft.com/office/powerpoint/2010/main" val="2247600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Solar panels </a:t>
            </a:r>
            <a:endParaRPr lang="en-US" dirty="0"/>
          </a:p>
        </p:txBody>
      </p:sp>
      <p:pic>
        <p:nvPicPr>
          <p:cNvPr id="4" name="Content Placeholder 3"/>
          <p:cNvPicPr>
            <a:picLocks noGrp="1" noChangeAspect="1"/>
          </p:cNvPicPr>
          <p:nvPr>
            <p:ph idx="1"/>
          </p:nvPr>
        </p:nvPicPr>
        <p:blipFill>
          <a:blip r:embed="rId3"/>
          <a:stretch>
            <a:fillRect/>
          </a:stretch>
        </p:blipFill>
        <p:spPr>
          <a:xfrm>
            <a:off x="976045" y="1613043"/>
            <a:ext cx="9074789" cy="4654193"/>
          </a:xfrm>
          <a:prstGeom prst="rect">
            <a:avLst/>
          </a:prstGeom>
          <a:ln>
            <a:noFill/>
          </a:ln>
          <a:effectLst>
            <a:softEdge rad="112500"/>
          </a:effectLst>
        </p:spPr>
      </p:pic>
    </p:spTree>
    <p:extLst>
      <p:ext uri="{BB962C8B-B14F-4D97-AF65-F5344CB8AC3E}">
        <p14:creationId xmlns:p14="http://schemas.microsoft.com/office/powerpoint/2010/main" val="1943298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smtClean="0"/>
              <a:t>Benefits </a:t>
            </a:r>
            <a:endParaRPr lang="en-US" sz="7200" b="1" dirty="0"/>
          </a:p>
        </p:txBody>
      </p:sp>
      <p:sp>
        <p:nvSpPr>
          <p:cNvPr id="3" name="Content Placeholder 2"/>
          <p:cNvSpPr>
            <a:spLocks noGrp="1"/>
          </p:cNvSpPr>
          <p:nvPr>
            <p:ph idx="1"/>
          </p:nvPr>
        </p:nvSpPr>
        <p:spPr/>
        <p:txBody>
          <a:bodyPr>
            <a:noAutofit/>
          </a:bodyPr>
          <a:lstStyle/>
          <a:p>
            <a:r>
              <a:rPr lang="en-US" sz="8000" dirty="0" smtClean="0">
                <a:latin typeface="18thCentury" pitchFamily="2" charset="0"/>
              </a:rPr>
              <a:t>Low operational costs </a:t>
            </a:r>
          </a:p>
          <a:p>
            <a:r>
              <a:rPr lang="en-US" sz="8000" dirty="0" smtClean="0">
                <a:latin typeface="18thCentury" pitchFamily="2" charset="0"/>
              </a:rPr>
              <a:t>Efficient service delivery</a:t>
            </a:r>
          </a:p>
        </p:txBody>
      </p:sp>
    </p:spTree>
    <p:extLst>
      <p:ext uri="{BB962C8B-B14F-4D97-AF65-F5344CB8AC3E}">
        <p14:creationId xmlns:p14="http://schemas.microsoft.com/office/powerpoint/2010/main" val="4181022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benefits: Cont.’ </a:t>
            </a:r>
            <a:endParaRPr lang="en-US" dirty="0"/>
          </a:p>
        </p:txBody>
      </p:sp>
      <p:sp>
        <p:nvSpPr>
          <p:cNvPr id="3" name="Content Placeholder 2"/>
          <p:cNvSpPr>
            <a:spLocks noGrp="1"/>
          </p:cNvSpPr>
          <p:nvPr>
            <p:ph idx="1"/>
          </p:nvPr>
        </p:nvSpPr>
        <p:spPr/>
        <p:txBody>
          <a:bodyPr>
            <a:normAutofit/>
          </a:bodyPr>
          <a:lstStyle/>
          <a:p>
            <a:r>
              <a:rPr lang="en-US" sz="8000" dirty="0" smtClean="0">
                <a:latin typeface="18thCentury" pitchFamily="2" charset="0"/>
              </a:rPr>
              <a:t>Environmental protection</a:t>
            </a:r>
          </a:p>
          <a:p>
            <a:pPr lvl="1"/>
            <a:r>
              <a:rPr lang="en-US" sz="8000" dirty="0" smtClean="0">
                <a:latin typeface="18thCentury" pitchFamily="2" charset="0"/>
              </a:rPr>
              <a:t>Use of clean energy </a:t>
            </a:r>
            <a:endParaRPr lang="en-US" sz="8000" dirty="0">
              <a:latin typeface="18thCentury" pitchFamily="2" charset="0"/>
            </a:endParaRPr>
          </a:p>
        </p:txBody>
      </p:sp>
    </p:spTree>
    <p:extLst>
      <p:ext uri="{BB962C8B-B14F-4D97-AF65-F5344CB8AC3E}">
        <p14:creationId xmlns:p14="http://schemas.microsoft.com/office/powerpoint/2010/main" val="2583830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Unclean energy </a:t>
            </a:r>
            <a:endParaRPr lang="en-US" dirty="0"/>
          </a:p>
        </p:txBody>
      </p:sp>
      <p:pic>
        <p:nvPicPr>
          <p:cNvPr id="4" name="Content Placeholder 3"/>
          <p:cNvPicPr>
            <a:picLocks noGrp="1" noChangeAspect="1"/>
          </p:cNvPicPr>
          <p:nvPr>
            <p:ph idx="1"/>
          </p:nvPr>
        </p:nvPicPr>
        <p:blipFill>
          <a:blip r:embed="rId3"/>
          <a:stretch>
            <a:fillRect/>
          </a:stretch>
        </p:blipFill>
        <p:spPr>
          <a:xfrm>
            <a:off x="2771775" y="2069306"/>
            <a:ext cx="5610225" cy="4162425"/>
          </a:xfrm>
          <a:prstGeom prst="rect">
            <a:avLst/>
          </a:prstGeom>
          <a:ln>
            <a:noFill/>
          </a:ln>
          <a:effectLst>
            <a:softEdge rad="112500"/>
          </a:effectLst>
        </p:spPr>
      </p:pic>
    </p:spTree>
    <p:extLst>
      <p:ext uri="{BB962C8B-B14F-4D97-AF65-F5344CB8AC3E}">
        <p14:creationId xmlns:p14="http://schemas.microsoft.com/office/powerpoint/2010/main" val="3955631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000" dirty="0" smtClean="0"/>
              <a:t>Benefits </a:t>
            </a:r>
            <a:endParaRPr lang="en-US" sz="8000" dirty="0"/>
          </a:p>
        </p:txBody>
      </p:sp>
      <p:sp>
        <p:nvSpPr>
          <p:cNvPr id="3" name="Content Placeholder 2"/>
          <p:cNvSpPr>
            <a:spLocks noGrp="1"/>
          </p:cNvSpPr>
          <p:nvPr>
            <p:ph idx="1"/>
          </p:nvPr>
        </p:nvSpPr>
        <p:spPr/>
        <p:txBody>
          <a:bodyPr>
            <a:noAutofit/>
          </a:bodyPr>
          <a:lstStyle/>
          <a:p>
            <a:r>
              <a:rPr lang="en-US" sz="7200" dirty="0" smtClean="0">
                <a:latin typeface="18thCentury" pitchFamily="2" charset="0"/>
              </a:rPr>
              <a:t>Better hospital environment </a:t>
            </a:r>
          </a:p>
          <a:p>
            <a:pPr lvl="1"/>
            <a:r>
              <a:rPr lang="en-US" sz="7200" dirty="0" smtClean="0">
                <a:latin typeface="18thCentury" pitchFamily="2" charset="0"/>
              </a:rPr>
              <a:t>Better patient environment </a:t>
            </a:r>
            <a:endParaRPr lang="en-US" sz="7200" dirty="0">
              <a:latin typeface="18thCentury" pitchFamily="2" charset="0"/>
            </a:endParaRPr>
          </a:p>
        </p:txBody>
      </p:sp>
    </p:spTree>
    <p:extLst>
      <p:ext uri="{BB962C8B-B14F-4D97-AF65-F5344CB8AC3E}">
        <p14:creationId xmlns:p14="http://schemas.microsoft.com/office/powerpoint/2010/main" val="371834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8800" dirty="0" smtClean="0"/>
              <a:t>Benefits </a:t>
            </a:r>
            <a:endParaRPr lang="en-US" sz="8800" dirty="0"/>
          </a:p>
        </p:txBody>
      </p:sp>
      <p:sp>
        <p:nvSpPr>
          <p:cNvPr id="3" name="Content Placeholder 2"/>
          <p:cNvSpPr>
            <a:spLocks noGrp="1"/>
          </p:cNvSpPr>
          <p:nvPr>
            <p:ph idx="1"/>
          </p:nvPr>
        </p:nvSpPr>
        <p:spPr/>
        <p:txBody>
          <a:bodyPr>
            <a:normAutofit/>
          </a:bodyPr>
          <a:lstStyle/>
          <a:p>
            <a:r>
              <a:rPr lang="en-US" sz="7200" dirty="0" smtClean="0">
                <a:latin typeface="18thCentury" pitchFamily="2" charset="0"/>
              </a:rPr>
              <a:t>Increased resources </a:t>
            </a:r>
          </a:p>
          <a:p>
            <a:pPr lvl="1"/>
            <a:r>
              <a:rPr lang="en-US" sz="6600" dirty="0" smtClean="0">
                <a:latin typeface="18thCentury" pitchFamily="2" charset="0"/>
              </a:rPr>
              <a:t>Better operations in other sectors </a:t>
            </a:r>
            <a:endParaRPr lang="en-US" sz="6600" dirty="0">
              <a:latin typeface="18thCentury" pitchFamily="2" charset="0"/>
            </a:endParaRPr>
          </a:p>
        </p:txBody>
      </p:sp>
    </p:spTree>
    <p:extLst>
      <p:ext uri="{BB962C8B-B14F-4D97-AF65-F5344CB8AC3E}">
        <p14:creationId xmlns:p14="http://schemas.microsoft.com/office/powerpoint/2010/main" val="2385098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Energy efficiency </a:t>
            </a:r>
            <a:endParaRPr lang="en-US" dirty="0"/>
          </a:p>
        </p:txBody>
      </p:sp>
      <p:pic>
        <p:nvPicPr>
          <p:cNvPr id="4" name="Content Placeholder 3"/>
          <p:cNvPicPr>
            <a:picLocks noGrp="1" noChangeAspect="1"/>
          </p:cNvPicPr>
          <p:nvPr>
            <p:ph idx="1"/>
          </p:nvPr>
        </p:nvPicPr>
        <p:blipFill>
          <a:blip r:embed="rId2"/>
          <a:stretch>
            <a:fillRect/>
          </a:stretch>
        </p:blipFill>
        <p:spPr>
          <a:xfrm>
            <a:off x="1306286" y="1632857"/>
            <a:ext cx="7390039" cy="4451237"/>
          </a:xfrm>
          <a:prstGeom prst="rect">
            <a:avLst/>
          </a:prstGeom>
          <a:ln>
            <a:noFill/>
          </a:ln>
          <a:effectLst>
            <a:softEdge rad="112500"/>
          </a:effectLst>
        </p:spPr>
      </p:pic>
    </p:spTree>
    <p:extLst>
      <p:ext uri="{BB962C8B-B14F-4D97-AF65-F5344CB8AC3E}">
        <p14:creationId xmlns:p14="http://schemas.microsoft.com/office/powerpoint/2010/main" val="236973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2042160"/>
          </a:xfrm>
        </p:spPr>
        <p:txBody>
          <a:bodyPr/>
          <a:lstStyle/>
          <a:p>
            <a:pPr algn="ctr"/>
            <a:r>
              <a:rPr lang="en-US" dirty="0" smtClean="0"/>
              <a:t>Patient care outcomes</a:t>
            </a:r>
            <a:endParaRPr lang="en-US" dirty="0"/>
          </a:p>
        </p:txBody>
      </p:sp>
      <p:sp>
        <p:nvSpPr>
          <p:cNvPr id="3" name="Content Placeholder 2"/>
          <p:cNvSpPr>
            <a:spLocks noGrp="1"/>
          </p:cNvSpPr>
          <p:nvPr>
            <p:ph idx="1"/>
          </p:nvPr>
        </p:nvSpPr>
        <p:spPr/>
        <p:txBody>
          <a:bodyPr>
            <a:normAutofit/>
          </a:bodyPr>
          <a:lstStyle/>
          <a:p>
            <a:r>
              <a:rPr lang="en-US" sz="6000" dirty="0" smtClean="0">
                <a:latin typeface="18thCentury" pitchFamily="2" charset="0"/>
              </a:rPr>
              <a:t>Operational consistency </a:t>
            </a:r>
          </a:p>
          <a:p>
            <a:r>
              <a:rPr lang="en-US" sz="6000" dirty="0" smtClean="0">
                <a:latin typeface="18thCentury" pitchFamily="2" charset="0"/>
              </a:rPr>
              <a:t>Resource availability </a:t>
            </a:r>
          </a:p>
          <a:p>
            <a:r>
              <a:rPr lang="en-US" sz="6000" dirty="0" smtClean="0">
                <a:latin typeface="18thCentury" pitchFamily="2" charset="0"/>
              </a:rPr>
              <a:t>Operational efficiency </a:t>
            </a:r>
            <a:endParaRPr lang="en-US" sz="6000" dirty="0">
              <a:latin typeface="18thCentury" pitchFamily="2" charset="0"/>
            </a:endParaRPr>
          </a:p>
        </p:txBody>
      </p:sp>
    </p:spTree>
    <p:extLst>
      <p:ext uri="{BB962C8B-B14F-4D97-AF65-F5344CB8AC3E}">
        <p14:creationId xmlns:p14="http://schemas.microsoft.com/office/powerpoint/2010/main" val="3826741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Waste reduction </a:t>
            </a:r>
            <a:endParaRPr lang="en-US" sz="6000" dirty="0"/>
          </a:p>
        </p:txBody>
      </p:sp>
      <p:sp>
        <p:nvSpPr>
          <p:cNvPr id="3" name="Content Placeholder 2"/>
          <p:cNvSpPr>
            <a:spLocks noGrp="1"/>
          </p:cNvSpPr>
          <p:nvPr>
            <p:ph idx="1"/>
          </p:nvPr>
        </p:nvSpPr>
        <p:spPr/>
        <p:txBody>
          <a:bodyPr>
            <a:normAutofit/>
          </a:bodyPr>
          <a:lstStyle/>
          <a:p>
            <a:r>
              <a:rPr lang="en-US" sz="8000" dirty="0" smtClean="0">
                <a:latin typeface="18thCentury" pitchFamily="2" charset="0"/>
              </a:rPr>
              <a:t>Reduces use of fuels;</a:t>
            </a:r>
          </a:p>
          <a:p>
            <a:pPr lvl="1"/>
            <a:r>
              <a:rPr lang="en-US" sz="7200" dirty="0" smtClean="0">
                <a:latin typeface="18thCentury" pitchFamily="2" charset="0"/>
              </a:rPr>
              <a:t>Petrol &amp; diesel </a:t>
            </a:r>
            <a:endParaRPr lang="en-US" sz="7200" dirty="0">
              <a:latin typeface="18thCentury" pitchFamily="2" charset="0"/>
            </a:endParaRPr>
          </a:p>
        </p:txBody>
      </p:sp>
    </p:spTree>
    <p:extLst>
      <p:ext uri="{BB962C8B-B14F-4D97-AF65-F5344CB8AC3E}">
        <p14:creationId xmlns:p14="http://schemas.microsoft.com/office/powerpoint/2010/main" val="1472673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latin typeface="18thCentury" pitchFamily="2" charset="0"/>
              </a:rPr>
              <a:t>proposal</a:t>
            </a:r>
            <a:endParaRPr lang="en-US" sz="5400" dirty="0">
              <a:latin typeface="18thCentury" pitchFamily="2" charset="0"/>
            </a:endParaRPr>
          </a:p>
        </p:txBody>
      </p:sp>
      <p:sp>
        <p:nvSpPr>
          <p:cNvPr id="3" name="Content Placeholder 2"/>
          <p:cNvSpPr>
            <a:spLocks noGrp="1"/>
          </p:cNvSpPr>
          <p:nvPr>
            <p:ph idx="1"/>
          </p:nvPr>
        </p:nvSpPr>
        <p:spPr/>
        <p:txBody>
          <a:bodyPr>
            <a:normAutofit/>
          </a:bodyPr>
          <a:lstStyle/>
          <a:p>
            <a:r>
              <a:rPr lang="en-US" sz="8000" dirty="0" smtClean="0">
                <a:latin typeface="18thCentury" pitchFamily="2" charset="0"/>
              </a:rPr>
              <a:t>Energy efficiency for hospital buildings. </a:t>
            </a:r>
            <a:endParaRPr lang="en-US" sz="8000" dirty="0">
              <a:latin typeface="18thCentury" pitchFamily="2" charset="0"/>
            </a:endParaRPr>
          </a:p>
        </p:txBody>
      </p:sp>
    </p:spTree>
    <p:extLst>
      <p:ext uri="{BB962C8B-B14F-4D97-AF65-F5344CB8AC3E}">
        <p14:creationId xmlns:p14="http://schemas.microsoft.com/office/powerpoint/2010/main" val="3209064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000" dirty="0" smtClean="0"/>
              <a:t>Waste reduction</a:t>
            </a:r>
            <a:endParaRPr lang="en-US" sz="8000" dirty="0"/>
          </a:p>
        </p:txBody>
      </p:sp>
      <p:sp>
        <p:nvSpPr>
          <p:cNvPr id="3" name="Content Placeholder 2"/>
          <p:cNvSpPr>
            <a:spLocks noGrp="1"/>
          </p:cNvSpPr>
          <p:nvPr>
            <p:ph idx="1"/>
          </p:nvPr>
        </p:nvSpPr>
        <p:spPr/>
        <p:txBody>
          <a:bodyPr>
            <a:normAutofit/>
          </a:bodyPr>
          <a:lstStyle/>
          <a:p>
            <a:r>
              <a:rPr lang="en-US" sz="8000" dirty="0" smtClean="0">
                <a:latin typeface="18thCentury" pitchFamily="2" charset="0"/>
              </a:rPr>
              <a:t>Low heat emission </a:t>
            </a:r>
          </a:p>
          <a:p>
            <a:pPr lvl="1"/>
            <a:r>
              <a:rPr lang="en-US" sz="7200" dirty="0" smtClean="0">
                <a:latin typeface="18thCentury" pitchFamily="2" charset="0"/>
              </a:rPr>
              <a:t>Old heating systems </a:t>
            </a:r>
            <a:endParaRPr lang="en-US" sz="7200" dirty="0">
              <a:latin typeface="18thCentury" pitchFamily="2" charset="0"/>
            </a:endParaRPr>
          </a:p>
        </p:txBody>
      </p:sp>
    </p:spTree>
    <p:extLst>
      <p:ext uri="{BB962C8B-B14F-4D97-AF65-F5344CB8AC3E}">
        <p14:creationId xmlns:p14="http://schemas.microsoft.com/office/powerpoint/2010/main" val="1549098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Waste reduction </a:t>
            </a:r>
            <a:endParaRPr lang="en-US" dirty="0"/>
          </a:p>
        </p:txBody>
      </p:sp>
      <p:pic>
        <p:nvPicPr>
          <p:cNvPr id="4" name="Content Placeholder 3"/>
          <p:cNvPicPr>
            <a:picLocks noGrp="1" noChangeAspect="1"/>
          </p:cNvPicPr>
          <p:nvPr>
            <p:ph idx="1"/>
          </p:nvPr>
        </p:nvPicPr>
        <p:blipFill>
          <a:blip r:embed="rId2"/>
          <a:stretch>
            <a:fillRect/>
          </a:stretch>
        </p:blipFill>
        <p:spPr>
          <a:xfrm>
            <a:off x="313509" y="1766600"/>
            <a:ext cx="10802982" cy="4999960"/>
          </a:xfrm>
          <a:prstGeom prst="rect">
            <a:avLst/>
          </a:prstGeom>
          <a:ln>
            <a:noFill/>
          </a:ln>
          <a:effectLst>
            <a:softEdge rad="112500"/>
          </a:effectLst>
        </p:spPr>
      </p:pic>
    </p:spTree>
    <p:extLst>
      <p:ext uri="{BB962C8B-B14F-4D97-AF65-F5344CB8AC3E}">
        <p14:creationId xmlns:p14="http://schemas.microsoft.com/office/powerpoint/2010/main" val="3216461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Heat reflectors </a:t>
            </a:r>
            <a:endParaRPr lang="en-US" dirty="0"/>
          </a:p>
        </p:txBody>
      </p:sp>
      <p:sp>
        <p:nvSpPr>
          <p:cNvPr id="3" name="Content Placeholder 2"/>
          <p:cNvSpPr>
            <a:spLocks noGrp="1"/>
          </p:cNvSpPr>
          <p:nvPr>
            <p:ph idx="1"/>
          </p:nvPr>
        </p:nvSpPr>
        <p:spPr/>
        <p:txBody>
          <a:bodyPr>
            <a:normAutofit/>
          </a:bodyPr>
          <a:lstStyle/>
          <a:p>
            <a:r>
              <a:rPr lang="en-US" sz="8800" dirty="0" smtClean="0">
                <a:latin typeface="18thCentury" pitchFamily="2" charset="0"/>
              </a:rPr>
              <a:t>Reflection of excess heat </a:t>
            </a:r>
          </a:p>
          <a:p>
            <a:pPr lvl="1"/>
            <a:r>
              <a:rPr lang="en-US" sz="8000" dirty="0" smtClean="0">
                <a:latin typeface="18thCentury" pitchFamily="2" charset="0"/>
              </a:rPr>
              <a:t>Cooler environment </a:t>
            </a:r>
            <a:endParaRPr lang="en-US" sz="8000" dirty="0">
              <a:latin typeface="18thCentury" pitchFamily="2" charset="0"/>
            </a:endParaRPr>
          </a:p>
        </p:txBody>
      </p:sp>
    </p:spTree>
    <p:extLst>
      <p:ext uri="{BB962C8B-B14F-4D97-AF65-F5344CB8AC3E}">
        <p14:creationId xmlns:p14="http://schemas.microsoft.com/office/powerpoint/2010/main" val="3423232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89052"/>
            <a:ext cx="10131425" cy="1456267"/>
          </a:xfrm>
        </p:spPr>
        <p:txBody>
          <a:bodyPr>
            <a:normAutofit/>
          </a:bodyPr>
          <a:lstStyle/>
          <a:p>
            <a:pPr algn="ctr"/>
            <a:r>
              <a:rPr lang="en-US" sz="6600" dirty="0" smtClean="0"/>
              <a:t>Thermal reflection</a:t>
            </a:r>
            <a:endParaRPr lang="en-US" sz="6600" dirty="0"/>
          </a:p>
        </p:txBody>
      </p:sp>
      <p:pic>
        <p:nvPicPr>
          <p:cNvPr id="4" name="Content Placeholder 3"/>
          <p:cNvPicPr>
            <a:picLocks noGrp="1" noChangeAspect="1"/>
          </p:cNvPicPr>
          <p:nvPr>
            <p:ph idx="1"/>
          </p:nvPr>
        </p:nvPicPr>
        <p:blipFill>
          <a:blip r:embed="rId2"/>
          <a:stretch>
            <a:fillRect/>
          </a:stretch>
        </p:blipFill>
        <p:spPr>
          <a:xfrm>
            <a:off x="2987382" y="2052638"/>
            <a:ext cx="5179011" cy="4195762"/>
          </a:xfrm>
          <a:prstGeom prst="rect">
            <a:avLst/>
          </a:prstGeom>
          <a:ln>
            <a:noFill/>
          </a:ln>
          <a:effectLst>
            <a:softEdge rad="112500"/>
          </a:effectLst>
        </p:spPr>
      </p:pic>
    </p:spTree>
    <p:extLst>
      <p:ext uri="{BB962C8B-B14F-4D97-AF65-F5344CB8AC3E}">
        <p14:creationId xmlns:p14="http://schemas.microsoft.com/office/powerpoint/2010/main" val="3976367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Community suggestions </a:t>
            </a:r>
            <a:endParaRPr lang="en-US" sz="6000" dirty="0"/>
          </a:p>
        </p:txBody>
      </p:sp>
      <p:sp>
        <p:nvSpPr>
          <p:cNvPr id="3" name="Content Placeholder 2"/>
          <p:cNvSpPr>
            <a:spLocks noGrp="1"/>
          </p:cNvSpPr>
          <p:nvPr>
            <p:ph idx="1"/>
          </p:nvPr>
        </p:nvSpPr>
        <p:spPr/>
        <p:txBody>
          <a:bodyPr>
            <a:noAutofit/>
          </a:bodyPr>
          <a:lstStyle/>
          <a:p>
            <a:r>
              <a:rPr lang="en-US" sz="7200" dirty="0" smtClean="0">
                <a:latin typeface="18thCentury" pitchFamily="2" charset="0"/>
              </a:rPr>
              <a:t>Energy efficiency awareness </a:t>
            </a:r>
          </a:p>
          <a:p>
            <a:pPr lvl="1"/>
            <a:r>
              <a:rPr lang="en-US" sz="6600" dirty="0" smtClean="0">
                <a:latin typeface="18thCentury" pitchFamily="2" charset="0"/>
              </a:rPr>
              <a:t>Seminars, </a:t>
            </a:r>
          </a:p>
          <a:p>
            <a:pPr lvl="1"/>
            <a:r>
              <a:rPr lang="en-US" sz="6600" dirty="0" smtClean="0">
                <a:latin typeface="18thCentury" pitchFamily="2" charset="0"/>
              </a:rPr>
              <a:t>Brochures  </a:t>
            </a:r>
            <a:endParaRPr lang="en-US" sz="6600" dirty="0">
              <a:latin typeface="18thCentury" pitchFamily="2" charset="0"/>
            </a:endParaRPr>
          </a:p>
        </p:txBody>
      </p:sp>
    </p:spTree>
    <p:extLst>
      <p:ext uri="{BB962C8B-B14F-4D97-AF65-F5344CB8AC3E}">
        <p14:creationId xmlns:p14="http://schemas.microsoft.com/office/powerpoint/2010/main" val="1975827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Community education</a:t>
            </a:r>
            <a:endParaRPr lang="en-US" sz="5400" dirty="0"/>
          </a:p>
        </p:txBody>
      </p:sp>
      <p:sp>
        <p:nvSpPr>
          <p:cNvPr id="3" name="Content Placeholder 2"/>
          <p:cNvSpPr>
            <a:spLocks noGrp="1"/>
          </p:cNvSpPr>
          <p:nvPr>
            <p:ph idx="1"/>
          </p:nvPr>
        </p:nvSpPr>
        <p:spPr/>
        <p:txBody>
          <a:bodyPr>
            <a:normAutofit/>
          </a:bodyPr>
          <a:lstStyle/>
          <a:p>
            <a:r>
              <a:rPr lang="en-US" sz="6000" dirty="0" smtClean="0">
                <a:latin typeface="18thCentury" pitchFamily="2" charset="0"/>
              </a:rPr>
              <a:t>Community educators </a:t>
            </a:r>
          </a:p>
          <a:p>
            <a:r>
              <a:rPr lang="en-US" sz="6000" dirty="0" smtClean="0">
                <a:latin typeface="18thCentury" pitchFamily="2" charset="0"/>
              </a:rPr>
              <a:t>Community leaders </a:t>
            </a:r>
          </a:p>
          <a:p>
            <a:r>
              <a:rPr lang="en-US" sz="6000" dirty="0" smtClean="0">
                <a:latin typeface="18thCentury" pitchFamily="2" charset="0"/>
              </a:rPr>
              <a:t>Energy organizations </a:t>
            </a:r>
            <a:endParaRPr lang="en-US" sz="6000" dirty="0">
              <a:latin typeface="18thCentury" pitchFamily="2" charset="0"/>
            </a:endParaRPr>
          </a:p>
        </p:txBody>
      </p:sp>
    </p:spTree>
    <p:extLst>
      <p:ext uri="{BB962C8B-B14F-4D97-AF65-F5344CB8AC3E}">
        <p14:creationId xmlns:p14="http://schemas.microsoft.com/office/powerpoint/2010/main" val="3551042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9600" dirty="0" smtClean="0"/>
              <a:t>Petition </a:t>
            </a:r>
            <a:endParaRPr lang="en-US" sz="9600" dirty="0"/>
          </a:p>
        </p:txBody>
      </p:sp>
      <p:sp>
        <p:nvSpPr>
          <p:cNvPr id="3" name="Content Placeholder 2"/>
          <p:cNvSpPr>
            <a:spLocks noGrp="1"/>
          </p:cNvSpPr>
          <p:nvPr>
            <p:ph idx="1"/>
          </p:nvPr>
        </p:nvSpPr>
        <p:spPr/>
        <p:txBody>
          <a:bodyPr>
            <a:noAutofit/>
          </a:bodyPr>
          <a:lstStyle/>
          <a:p>
            <a:pPr marL="0" indent="0">
              <a:buNone/>
            </a:pPr>
            <a:r>
              <a:rPr lang="en-US" sz="8800" dirty="0" smtClean="0">
                <a:latin typeface="18thCentury" pitchFamily="2" charset="0"/>
              </a:rPr>
              <a:t>Proper resource allocation for the initiative.</a:t>
            </a:r>
            <a:endParaRPr lang="en-US" sz="8800" dirty="0">
              <a:latin typeface="18thCentury" pitchFamily="2" charset="0"/>
            </a:endParaRPr>
          </a:p>
        </p:txBody>
      </p:sp>
    </p:spTree>
    <p:extLst>
      <p:ext uri="{BB962C8B-B14F-4D97-AF65-F5344CB8AC3E}">
        <p14:creationId xmlns:p14="http://schemas.microsoft.com/office/powerpoint/2010/main" val="911274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 </a:t>
            </a:r>
            <a:endParaRPr lang="en-US" dirty="0"/>
          </a:p>
        </p:txBody>
      </p:sp>
      <p:sp>
        <p:nvSpPr>
          <p:cNvPr id="3" name="Content Placeholder 2"/>
          <p:cNvSpPr>
            <a:spLocks noGrp="1"/>
          </p:cNvSpPr>
          <p:nvPr>
            <p:ph idx="1"/>
          </p:nvPr>
        </p:nvSpPr>
        <p:spPr/>
        <p:txBody>
          <a:bodyPr>
            <a:noAutofit/>
          </a:bodyPr>
          <a:lstStyle/>
          <a:p>
            <a:r>
              <a:rPr lang="en-US" sz="2800" dirty="0">
                <a:latin typeface="18thCentury" pitchFamily="2" charset="0"/>
              </a:rPr>
              <a:t>Lam, J. C., Wan, K. K., Tsang, C. L., &amp; Yang, L. (</a:t>
            </a:r>
            <a:r>
              <a:rPr lang="en-US" sz="2800" dirty="0" smtClean="0">
                <a:latin typeface="18thCentury" pitchFamily="2" charset="0"/>
              </a:rPr>
              <a:t>2019). </a:t>
            </a:r>
            <a:r>
              <a:rPr lang="en-US" sz="2800" dirty="0">
                <a:latin typeface="18thCentury" pitchFamily="2" charset="0"/>
              </a:rPr>
              <a:t>Building energy efficiency in different climates. </a:t>
            </a:r>
            <a:r>
              <a:rPr lang="en-US" sz="2800" i="1" dirty="0">
                <a:latin typeface="18thCentury" pitchFamily="2" charset="0"/>
              </a:rPr>
              <a:t>Energy Conversion and Management</a:t>
            </a:r>
            <a:r>
              <a:rPr lang="en-US" sz="2800" dirty="0">
                <a:latin typeface="18thCentury" pitchFamily="2" charset="0"/>
              </a:rPr>
              <a:t>, </a:t>
            </a:r>
            <a:r>
              <a:rPr lang="en-US" sz="2800" i="1" dirty="0">
                <a:latin typeface="18thCentury" pitchFamily="2" charset="0"/>
              </a:rPr>
              <a:t>49</a:t>
            </a:r>
            <a:r>
              <a:rPr lang="en-US" sz="2800" dirty="0">
                <a:latin typeface="18thCentury" pitchFamily="2" charset="0"/>
              </a:rPr>
              <a:t>(8), 2354-2366.</a:t>
            </a:r>
            <a:endParaRPr lang="en-US" sz="2800" dirty="0" smtClean="0">
              <a:latin typeface="18thCentury" pitchFamily="2" charset="0"/>
            </a:endParaRPr>
          </a:p>
          <a:p>
            <a:r>
              <a:rPr lang="en-US" sz="2800" dirty="0" smtClean="0">
                <a:latin typeface="18thCentury" pitchFamily="2" charset="0"/>
              </a:rPr>
              <a:t>Patterson</a:t>
            </a:r>
            <a:r>
              <a:rPr lang="en-US" sz="2800" dirty="0">
                <a:latin typeface="18thCentury" pitchFamily="2" charset="0"/>
              </a:rPr>
              <a:t>, M. G. </a:t>
            </a:r>
            <a:r>
              <a:rPr lang="en-US" sz="2800" dirty="0" smtClean="0">
                <a:latin typeface="18thCentury" pitchFamily="2" charset="0"/>
              </a:rPr>
              <a:t>(2016</a:t>
            </a:r>
            <a:r>
              <a:rPr lang="en-US" sz="2800" dirty="0">
                <a:latin typeface="18thCentury" pitchFamily="2" charset="0"/>
              </a:rPr>
              <a:t>). What is energy efficiency?: Concepts, indicators and methodological issues. </a:t>
            </a:r>
            <a:r>
              <a:rPr lang="en-US" sz="2800" i="1" dirty="0">
                <a:latin typeface="18thCentury" pitchFamily="2" charset="0"/>
              </a:rPr>
              <a:t>Energy policy</a:t>
            </a:r>
            <a:r>
              <a:rPr lang="en-US" sz="2800" dirty="0">
                <a:latin typeface="18thCentury" pitchFamily="2" charset="0"/>
              </a:rPr>
              <a:t>, </a:t>
            </a:r>
            <a:r>
              <a:rPr lang="en-US" sz="2800" i="1" dirty="0">
                <a:latin typeface="18thCentury" pitchFamily="2" charset="0"/>
              </a:rPr>
              <a:t>24</a:t>
            </a:r>
            <a:r>
              <a:rPr lang="en-US" sz="2800" dirty="0">
                <a:latin typeface="18thCentury" pitchFamily="2" charset="0"/>
              </a:rPr>
              <a:t>(5), 377-390.</a:t>
            </a:r>
            <a:endParaRPr lang="en-US" sz="2800" dirty="0" smtClean="0">
              <a:latin typeface="18thCentury" pitchFamily="2" charset="0"/>
            </a:endParaRPr>
          </a:p>
          <a:p>
            <a:r>
              <a:rPr lang="en-US" sz="2800" dirty="0" smtClean="0">
                <a:latin typeface="18thCentury" pitchFamily="2" charset="0"/>
              </a:rPr>
              <a:t>Sorrell</a:t>
            </a:r>
            <a:r>
              <a:rPr lang="en-US" sz="2800" dirty="0">
                <a:latin typeface="18thCentury" pitchFamily="2" charset="0"/>
              </a:rPr>
              <a:t>, S., &amp; O’Malley, E. (</a:t>
            </a:r>
            <a:r>
              <a:rPr lang="en-US" sz="2800" dirty="0" smtClean="0">
                <a:latin typeface="18thCentury" pitchFamily="2" charset="0"/>
              </a:rPr>
              <a:t>2018). </a:t>
            </a:r>
            <a:r>
              <a:rPr lang="en-US" sz="2800" dirty="0">
                <a:latin typeface="18thCentury" pitchFamily="2" charset="0"/>
              </a:rPr>
              <a:t>The economics of energy efficiency. </a:t>
            </a:r>
            <a:r>
              <a:rPr lang="en-US" sz="2800" i="1" dirty="0">
                <a:latin typeface="18thCentury" pitchFamily="2" charset="0"/>
              </a:rPr>
              <a:t>Books</a:t>
            </a:r>
            <a:r>
              <a:rPr lang="en-US" sz="2800" dirty="0">
                <a:latin typeface="18thCentury" pitchFamily="2" charset="0"/>
              </a:rPr>
              <a:t>.</a:t>
            </a:r>
            <a:endParaRPr lang="en-US" sz="2800" dirty="0">
              <a:latin typeface="18thCentury" pitchFamily="2" charset="0"/>
            </a:endParaRPr>
          </a:p>
        </p:txBody>
      </p:sp>
    </p:spTree>
    <p:extLst>
      <p:ext uri="{BB962C8B-B14F-4D97-AF65-F5344CB8AC3E}">
        <p14:creationId xmlns:p14="http://schemas.microsoft.com/office/powerpoint/2010/main" val="2531958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latin typeface="18thCentury" pitchFamily="2" charset="0"/>
              </a:rPr>
              <a:t>Energy factors </a:t>
            </a:r>
            <a:endParaRPr lang="en-US" sz="6000" dirty="0">
              <a:latin typeface="18thCentury" pitchFamily="2" charset="0"/>
            </a:endParaRPr>
          </a:p>
        </p:txBody>
      </p:sp>
      <p:sp>
        <p:nvSpPr>
          <p:cNvPr id="3" name="Content Placeholder 2"/>
          <p:cNvSpPr>
            <a:spLocks noGrp="1"/>
          </p:cNvSpPr>
          <p:nvPr>
            <p:ph idx="1"/>
          </p:nvPr>
        </p:nvSpPr>
        <p:spPr/>
        <p:txBody>
          <a:bodyPr>
            <a:normAutofit/>
          </a:bodyPr>
          <a:lstStyle/>
          <a:p>
            <a:pPr marL="0" indent="0">
              <a:buNone/>
            </a:pPr>
            <a:r>
              <a:rPr lang="en-US" sz="7200" dirty="0" smtClean="0">
                <a:latin typeface="18thCentury" pitchFamily="2" charset="0"/>
              </a:rPr>
              <a:t>Building </a:t>
            </a:r>
          </a:p>
          <a:p>
            <a:pPr marL="0" indent="0">
              <a:buNone/>
            </a:pPr>
            <a:r>
              <a:rPr lang="en-US" sz="7200" dirty="0" smtClean="0">
                <a:latin typeface="18thCentury" pitchFamily="2" charset="0"/>
              </a:rPr>
              <a:t>Energy savers</a:t>
            </a:r>
          </a:p>
          <a:p>
            <a:pPr marL="0" indent="0">
              <a:buNone/>
            </a:pPr>
            <a:r>
              <a:rPr lang="en-US" sz="7200" dirty="0" smtClean="0">
                <a:latin typeface="18thCentury" pitchFamily="2" charset="0"/>
              </a:rPr>
              <a:t> change of systems</a:t>
            </a:r>
          </a:p>
          <a:p>
            <a:pPr marL="0" indent="0">
              <a:buNone/>
            </a:pPr>
            <a:endParaRPr lang="en-US" dirty="0"/>
          </a:p>
        </p:txBody>
      </p:sp>
    </p:spTree>
    <p:extLst>
      <p:ext uri="{BB962C8B-B14F-4D97-AF65-F5344CB8AC3E}">
        <p14:creationId xmlns:p14="http://schemas.microsoft.com/office/powerpoint/2010/main" val="2177413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Energy use </a:t>
            </a:r>
            <a:endParaRPr lang="en-US" dirty="0"/>
          </a:p>
        </p:txBody>
      </p:sp>
      <p:sp>
        <p:nvSpPr>
          <p:cNvPr id="3" name="Content Placeholder 2"/>
          <p:cNvSpPr>
            <a:spLocks noGrp="1"/>
          </p:cNvSpPr>
          <p:nvPr>
            <p:ph idx="1"/>
          </p:nvPr>
        </p:nvSpPr>
        <p:spPr/>
        <p:txBody>
          <a:bodyPr>
            <a:noAutofit/>
          </a:bodyPr>
          <a:lstStyle/>
          <a:p>
            <a:r>
              <a:rPr lang="en-US" sz="4400" dirty="0" smtClean="0">
                <a:latin typeface="18thCentury" pitchFamily="2" charset="0"/>
              </a:rPr>
              <a:t>Cooling </a:t>
            </a:r>
          </a:p>
          <a:p>
            <a:r>
              <a:rPr lang="en-US" sz="4400" dirty="0" smtClean="0">
                <a:latin typeface="18thCentury" pitchFamily="2" charset="0"/>
              </a:rPr>
              <a:t>Air conditioning </a:t>
            </a:r>
          </a:p>
          <a:p>
            <a:r>
              <a:rPr lang="en-US" sz="4400" dirty="0" smtClean="0">
                <a:latin typeface="18thCentury" pitchFamily="2" charset="0"/>
              </a:rPr>
              <a:t>Heating </a:t>
            </a:r>
          </a:p>
          <a:p>
            <a:r>
              <a:rPr lang="en-US" sz="4400" dirty="0" smtClean="0">
                <a:latin typeface="18thCentury" pitchFamily="2" charset="0"/>
              </a:rPr>
              <a:t>Lighting </a:t>
            </a:r>
          </a:p>
          <a:p>
            <a:r>
              <a:rPr lang="en-US" sz="4400" dirty="0" smtClean="0">
                <a:latin typeface="18thCentury" pitchFamily="2" charset="0"/>
              </a:rPr>
              <a:t>Sterilization </a:t>
            </a:r>
            <a:endParaRPr lang="en-US" sz="4400" dirty="0">
              <a:latin typeface="18thCentury" pitchFamily="2" charset="0"/>
            </a:endParaRPr>
          </a:p>
        </p:txBody>
      </p:sp>
    </p:spTree>
    <p:extLst>
      <p:ext uri="{BB962C8B-B14F-4D97-AF65-F5344CB8AC3E}">
        <p14:creationId xmlns:p14="http://schemas.microsoft.com/office/powerpoint/2010/main" val="3103035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Costs </a:t>
            </a:r>
            <a:endParaRPr lang="en-US" sz="5400" dirty="0"/>
          </a:p>
        </p:txBody>
      </p:sp>
      <p:sp>
        <p:nvSpPr>
          <p:cNvPr id="3" name="Content Placeholder 2"/>
          <p:cNvSpPr>
            <a:spLocks noGrp="1"/>
          </p:cNvSpPr>
          <p:nvPr>
            <p:ph idx="1"/>
          </p:nvPr>
        </p:nvSpPr>
        <p:spPr/>
        <p:txBody>
          <a:bodyPr>
            <a:normAutofit/>
          </a:bodyPr>
          <a:lstStyle/>
          <a:p>
            <a:r>
              <a:rPr lang="en-US" sz="6600" dirty="0" smtClean="0">
                <a:latin typeface="18thCentury" pitchFamily="2" charset="0"/>
              </a:rPr>
              <a:t>Building renovations </a:t>
            </a:r>
          </a:p>
          <a:p>
            <a:r>
              <a:rPr lang="en-US" sz="6600" dirty="0" smtClean="0">
                <a:latin typeface="18thCentury" pitchFamily="2" charset="0"/>
              </a:rPr>
              <a:t>Translucent roofs </a:t>
            </a:r>
          </a:p>
          <a:p>
            <a:pPr lvl="1"/>
            <a:r>
              <a:rPr lang="en-US" sz="6000" dirty="0" smtClean="0">
                <a:latin typeface="18thCentury" pitchFamily="2" charset="0"/>
              </a:rPr>
              <a:t>Natural lighting </a:t>
            </a:r>
          </a:p>
        </p:txBody>
      </p:sp>
    </p:spTree>
    <p:extLst>
      <p:ext uri="{BB962C8B-B14F-4D97-AF65-F5344CB8AC3E}">
        <p14:creationId xmlns:p14="http://schemas.microsoft.com/office/powerpoint/2010/main" val="2577238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Translucent roofing </a:t>
            </a:r>
            <a:endParaRPr lang="en-US" sz="48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6732" y="1853248"/>
            <a:ext cx="8856617" cy="445611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95051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cost</a:t>
            </a:r>
            <a:endParaRPr lang="en-US" dirty="0"/>
          </a:p>
        </p:txBody>
      </p:sp>
      <p:sp>
        <p:nvSpPr>
          <p:cNvPr id="3" name="Content Placeholder 2"/>
          <p:cNvSpPr>
            <a:spLocks noGrp="1"/>
          </p:cNvSpPr>
          <p:nvPr>
            <p:ph idx="1"/>
          </p:nvPr>
        </p:nvSpPr>
        <p:spPr/>
        <p:txBody>
          <a:bodyPr>
            <a:normAutofit/>
          </a:bodyPr>
          <a:lstStyle/>
          <a:p>
            <a:pPr marL="0" indent="0">
              <a:buNone/>
            </a:pPr>
            <a:r>
              <a:rPr lang="en-US" sz="6600" dirty="0" smtClean="0">
                <a:latin typeface="18thCentury" pitchFamily="2" charset="0"/>
              </a:rPr>
              <a:t>Energy saving bulbs  </a:t>
            </a:r>
          </a:p>
          <a:p>
            <a:pPr marL="0" indent="0">
              <a:buNone/>
            </a:pPr>
            <a:r>
              <a:rPr lang="en-US" sz="6600" dirty="0" smtClean="0">
                <a:latin typeface="18thCentury" pitchFamily="2" charset="0"/>
              </a:rPr>
              <a:t>	LED bulbs	</a:t>
            </a:r>
            <a:endParaRPr lang="en-US" sz="6600" dirty="0">
              <a:latin typeface="18thCentury" pitchFamily="2" charset="0"/>
            </a:endParaRPr>
          </a:p>
        </p:txBody>
      </p:sp>
    </p:spTree>
    <p:extLst>
      <p:ext uri="{BB962C8B-B14F-4D97-AF65-F5344CB8AC3E}">
        <p14:creationId xmlns:p14="http://schemas.microsoft.com/office/powerpoint/2010/main" val="2470301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LED BULBSE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4068" y="2065867"/>
            <a:ext cx="10403157" cy="4127899"/>
          </a:xfrm>
        </p:spPr>
      </p:pic>
    </p:spTree>
    <p:extLst>
      <p:ext uri="{BB962C8B-B14F-4D97-AF65-F5344CB8AC3E}">
        <p14:creationId xmlns:p14="http://schemas.microsoft.com/office/powerpoint/2010/main" val="166539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511834"/>
          </a:xfrm>
        </p:spPr>
        <p:txBody>
          <a:bodyPr>
            <a:normAutofit fontScale="90000"/>
          </a:bodyPr>
          <a:lstStyle/>
          <a:p>
            <a:pPr algn="ctr"/>
            <a:r>
              <a:rPr lang="en-US" dirty="0" smtClean="0"/>
              <a:t>Costs </a:t>
            </a:r>
            <a:endParaRPr lang="en-US" dirty="0"/>
          </a:p>
        </p:txBody>
      </p:sp>
      <p:sp>
        <p:nvSpPr>
          <p:cNvPr id="3" name="Content Placeholder 2"/>
          <p:cNvSpPr>
            <a:spLocks noGrp="1"/>
          </p:cNvSpPr>
          <p:nvPr>
            <p:ph idx="1"/>
          </p:nvPr>
        </p:nvSpPr>
        <p:spPr>
          <a:xfrm>
            <a:off x="685801" y="1552755"/>
            <a:ext cx="10131425" cy="4238445"/>
          </a:xfrm>
        </p:spPr>
        <p:txBody>
          <a:bodyPr/>
          <a:lstStyle/>
          <a:p>
            <a:r>
              <a:rPr lang="en-US" dirty="0" smtClean="0"/>
              <a:t>Use boiler systems for heating.</a:t>
            </a:r>
          </a:p>
          <a:p>
            <a:endParaRPr lang="en-US" dirty="0"/>
          </a:p>
          <a:p>
            <a:endParaRPr lang="en-US" dirty="0" smtClean="0"/>
          </a:p>
          <a:p>
            <a:endParaRPr lang="en-US" dirty="0"/>
          </a:p>
          <a:p>
            <a:endParaRPr lang="en-US" dirty="0" smtClean="0"/>
          </a:p>
          <a:p>
            <a:endParaRPr lang="en-US" dirty="0"/>
          </a:p>
          <a:p>
            <a:pPr marL="0" indent="0">
              <a:buNone/>
            </a:pPr>
            <a:r>
              <a:rPr lang="en-US" dirty="0" smtClean="0"/>
              <a:t>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4840" y="2518913"/>
            <a:ext cx="5193345" cy="40371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794161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147</TotalTime>
  <Words>930</Words>
  <Application>Microsoft Office PowerPoint</Application>
  <PresentationFormat>Widescreen</PresentationFormat>
  <Paragraphs>125</Paragraphs>
  <Slides>27</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18thCentury</vt:lpstr>
      <vt:lpstr>Arial</vt:lpstr>
      <vt:lpstr>Calibri</vt:lpstr>
      <vt:lpstr>Century Gothic</vt:lpstr>
      <vt:lpstr>Wingdings 3</vt:lpstr>
      <vt:lpstr>Ion</vt:lpstr>
      <vt:lpstr>Cover slide </vt:lpstr>
      <vt:lpstr>proposal</vt:lpstr>
      <vt:lpstr>Energy factors </vt:lpstr>
      <vt:lpstr>Energy use </vt:lpstr>
      <vt:lpstr>Costs </vt:lpstr>
      <vt:lpstr>Translucent roofing </vt:lpstr>
      <vt:lpstr>cost</vt:lpstr>
      <vt:lpstr>LED BULBSE</vt:lpstr>
      <vt:lpstr>Costs </vt:lpstr>
      <vt:lpstr>Natural energy </vt:lpstr>
      <vt:lpstr>Solar panels </vt:lpstr>
      <vt:lpstr>Benefits </vt:lpstr>
      <vt:lpstr>benefits: Cont.’ </vt:lpstr>
      <vt:lpstr>Unclean energy </vt:lpstr>
      <vt:lpstr>Benefits </vt:lpstr>
      <vt:lpstr>Benefits </vt:lpstr>
      <vt:lpstr>Energy efficiency </vt:lpstr>
      <vt:lpstr>Patient care outcomes</vt:lpstr>
      <vt:lpstr>Waste reduction </vt:lpstr>
      <vt:lpstr>Waste reduction</vt:lpstr>
      <vt:lpstr>Waste reduction </vt:lpstr>
      <vt:lpstr>Heat reflectors </vt:lpstr>
      <vt:lpstr>Thermal reflection</vt:lpstr>
      <vt:lpstr>Community suggestions </vt:lpstr>
      <vt:lpstr>Community education</vt:lpstr>
      <vt:lpstr>Petition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54</cp:revision>
  <dcterms:created xsi:type="dcterms:W3CDTF">2021-02-18T14:24:32Z</dcterms:created>
  <dcterms:modified xsi:type="dcterms:W3CDTF">2021-02-18T16:54:55Z</dcterms:modified>
</cp:coreProperties>
</file>